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webextensions/webextension1.xml" ContentType="application/vnd.ms-office.webextension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654" r:id="rId2"/>
    <p:sldId id="581" r:id="rId3"/>
    <p:sldId id="644" r:id="rId4"/>
    <p:sldId id="402" r:id="rId5"/>
    <p:sldId id="655" r:id="rId6"/>
    <p:sldId id="578" r:id="rId7"/>
    <p:sldId id="582" r:id="rId8"/>
    <p:sldId id="6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803"/>
    <a:srgbClr val="00287A"/>
    <a:srgbClr val="6EA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49"/>
    <p:restoredTop sz="87682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05A83-37E1-664C-A8BA-34D4E32B58A2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3FA21-73EE-7D48-956F-DD5B4A093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16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F5AA-432C-154B-82B3-B764B9ACDC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0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F5AA-432C-154B-82B3-B764B9ACDC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8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3FA21-73EE-7D48-956F-DD5B4A0938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0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F5AA-432C-154B-82B3-B764B9ACDC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3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A8DC-1056-CBD1-EAC3-B6BB2D552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60490-57DA-7D1D-2F05-A63A1F230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77CF6-A812-8638-9521-43D23CE3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90BD9-3024-E639-2BE5-C2814076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B050C-4A69-D490-BD24-593338AD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2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45BCD-79D8-7CF2-F88E-76A3101D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1C2A7-DE74-F308-C612-6198C075F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6B88C-A664-782E-83F9-9570E4A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A74E-D578-890B-7DE8-6BCCA035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DCB48-C7DF-C08F-C1BA-3C66A7EC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E4DFC-7B56-D877-995E-6EF16005B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1F312-6819-2ABE-F7F9-C620744AE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8060D-D126-59AA-5356-97CE13D8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295E2-8A2C-3D20-6A44-694BB3D1F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2E8D4-5294-00C5-E550-4F5C0B385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3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6E02B-E1AD-A76D-2378-151A8713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2AE17-2A4D-5EE8-DC5D-76277965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E9359-CAE2-19D9-6D4E-D14100B8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7A87A-3BF1-369B-28C7-DB104B6D3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88463-E050-4C2E-E3A6-286228E4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6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CC67-CC4D-937A-CB1A-14F89366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09F95-ADFA-D553-2042-5E8B02B82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34950-BFF7-64B3-E221-0A44C637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30626-8042-F897-E6EF-AD7F977C3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1C7CB-600D-5542-DD99-737FBBCD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3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E1A1C-D450-AFBD-CD2C-02433C8A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4C57-F948-2374-1F4A-3DA94E5CAC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5397A-C738-6C4C-EE68-00833D5A2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7DA73-C952-BEE3-1F97-93A2AE58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D5F2E-0B93-4F94-D320-14B20E4AC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4A94E-D52E-A219-47C0-98AA3ABE8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3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0B38-1590-D42A-06AD-5E778EEA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52179-CDCA-50C6-7B41-C84FCE984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D253A-99F9-EBD2-347B-D4533DCF7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7774F-8FB4-7D59-D920-1235AE6D6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702B73-2938-BCE3-C573-92C3CA6BB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ECA2B-89C8-FC60-744E-035534D4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9C5CA-A01F-8636-E623-7DB9ED663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3E39A-545D-036C-B6AD-E0C85671F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7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49102-871D-ED73-7525-972FB1FF9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3DEDFE-3894-C87B-0A50-535A5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3A40C-37F2-8D9B-F72D-EC35A6C4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B76DD-0C65-0EE3-5FE8-9AD92AEF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2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6CB3F3-6619-17FC-DC74-D79A56B60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57ADF3-AF6C-052A-EDB1-03671BF75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92975-6F4F-FFDA-525E-1E6B1DCE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3C6D-D5E7-7C6E-37E1-7E5D3F30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C9671-82E6-989C-D232-D622BA7F3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967E6-452E-D5F2-D0B0-A6BCF4488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20B00-6D1E-705A-DAF6-8D0EB98C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9DC6F-5615-E1E3-783C-407A43CC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77625-580B-00F7-2855-16B4E0B4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1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33A0-7AA3-B870-2EBD-6985F2EF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BF757-9CE2-4F64-8FEA-0FEE7E6CC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B32B8-0185-C4BC-367F-F3B5B6037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61E58-BDDD-34F7-B6A3-F8B5271D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BADB8-9D4C-4A42-C80C-6A31B8255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475AD-E80E-841E-90E9-2888DC031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D2795A-68B9-3465-1165-99781406A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CD06F-7420-9FB8-2DDF-C8F206C1F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05432-4908-2C10-81BC-68FCDA510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D0B30-2029-F941-A117-4690877D4EB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12BDC-F4E6-25A5-63ED-CADD67ED2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2D38A-28B6-A524-95D6-57D4F92C9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luediamondgallery.com/handwriting/r/revenue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thebluediamondgallery.com/handwriting/c/capital-expenses.html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3124710/business_profit_businessman_holding_money_bag_investor_rich_businessman_wealthy_businessperson_icon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A8DB2C-E48F-23E8-A7E5-ECA117C95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Revenue</a:t>
            </a:r>
          </a:p>
        </p:txBody>
      </p:sp>
      <p:pic>
        <p:nvPicPr>
          <p:cNvPr id="8" name="Picture 7" descr="A hand writing a word">
            <a:extLst>
              <a:ext uri="{FF2B5EF4-FFF2-40B4-BE49-F238E27FC236}">
                <a16:creationId xmlns:a16="http://schemas.microsoft.com/office/drawing/2014/main" id="{EF9A475A-035F-FC05-4F21-84499A655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0775" y="198438"/>
            <a:ext cx="10287000" cy="4851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03445CD-3FC7-A7D2-F755-8084559D58FB}"/>
              </a:ext>
            </a:extLst>
          </p:cNvPr>
          <p:cNvSpPr txBox="1"/>
          <p:nvPr/>
        </p:nvSpPr>
        <p:spPr>
          <a:xfrm>
            <a:off x="952500" y="6858000"/>
            <a:ext cx="1028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thebluediamondgallery.com/handwriting/r/revenue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pic>
        <p:nvPicPr>
          <p:cNvPr id="11" name="Picture 10" descr="A hand writing a line with blue text&#10;&#10;Description automatically generated">
            <a:extLst>
              <a:ext uri="{FF2B5EF4-FFF2-40B4-BE49-F238E27FC236}">
                <a16:creationId xmlns:a16="http://schemas.microsoft.com/office/drawing/2014/main" id="{C36EF258-8234-9181-CDB2-152602449A6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1343" t="23728" r="-1343" b="58983"/>
          <a:stretch/>
        </p:blipFill>
        <p:spPr>
          <a:xfrm>
            <a:off x="1120775" y="5004743"/>
            <a:ext cx="10287000" cy="1295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B21AE2D-8D39-FF6A-7965-60DB754CB5A9}"/>
              </a:ext>
            </a:extLst>
          </p:cNvPr>
          <p:cNvSpPr txBox="1"/>
          <p:nvPr/>
        </p:nvSpPr>
        <p:spPr>
          <a:xfrm>
            <a:off x="1549400" y="8178800"/>
            <a:ext cx="1028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s://www.thebluediamondgallery.com/handwriting/c/capital-expenses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73A6BF-3CDF-3F7F-DFD5-86A6698070B3}"/>
              </a:ext>
            </a:extLst>
          </p:cNvPr>
          <p:cNvSpPr txBox="1"/>
          <p:nvPr/>
        </p:nvSpPr>
        <p:spPr>
          <a:xfrm>
            <a:off x="5568950" y="2706538"/>
            <a:ext cx="2247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232767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5F177D4-6753-797A-D4F1-6CC8FBD7422D}"/>
              </a:ext>
            </a:extLst>
          </p:cNvPr>
          <p:cNvSpPr txBox="1">
            <a:spLocks/>
          </p:cNvSpPr>
          <p:nvPr/>
        </p:nvSpPr>
        <p:spPr>
          <a:xfrm>
            <a:off x="640080" y="325369"/>
            <a:ext cx="4368602" cy="19568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dirty="0"/>
              <a:t>What is Revenue?</a:t>
            </a:r>
            <a:endParaRPr lang="en-US" sz="5400" b="1" dirty="0"/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A7647-A6AE-034B-AD3E-B69BFCD1E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200" u="sng" dirty="0">
                <a:solidFill>
                  <a:srgbClr val="FF0000"/>
                </a:solidFill>
              </a:rPr>
              <a:t>Revenue</a:t>
            </a:r>
            <a:r>
              <a:rPr lang="en-US" sz="3200" dirty="0"/>
              <a:t>: funds that flow into a business from its primary activity, such as the sale of products</a:t>
            </a:r>
          </a:p>
          <a:p>
            <a:pPr marL="0"/>
            <a:endParaRPr lang="en-US" sz="3200" dirty="0"/>
          </a:p>
          <a:p>
            <a:endParaRPr lang="en-US" sz="2200" dirty="0"/>
          </a:p>
          <a:p>
            <a:endParaRPr lang="en-US" sz="2200" dirty="0"/>
          </a:p>
          <a:p>
            <a:pPr marL="0"/>
            <a:endParaRPr lang="en-US" sz="2200" dirty="0"/>
          </a:p>
        </p:txBody>
      </p:sp>
      <p:pic>
        <p:nvPicPr>
          <p:cNvPr id="6146" name="Picture 2" descr="How to Calculate Cost Revenue Ratio (CRR): Your Go-to Guide">
            <a:extLst>
              <a:ext uri="{FF2B5EF4-FFF2-40B4-BE49-F238E27FC236}">
                <a16:creationId xmlns:a16="http://schemas.microsoft.com/office/drawing/2014/main" id="{F4C84C47-4411-FA34-80C6-9966983A3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8" r="20202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44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8" name="Rectangle 616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5F177D4-6753-797A-D4F1-6CC8FBD7422D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spcAft>
                <a:spcPts val="600"/>
              </a:spcAft>
            </a:pPr>
            <a:r>
              <a:rPr lang="en-US" sz="4600" dirty="0"/>
              <a:t>Businesses earn revenue from various sources</a:t>
            </a:r>
          </a:p>
        </p:txBody>
      </p:sp>
      <p:pic>
        <p:nvPicPr>
          <p:cNvPr id="6146" name="Picture 2" descr="How to Calculate Cost Revenue Ratio (CRR): Your Go-to Guide">
            <a:extLst>
              <a:ext uri="{FF2B5EF4-FFF2-40B4-BE49-F238E27FC236}">
                <a16:creationId xmlns:a16="http://schemas.microsoft.com/office/drawing/2014/main" id="{F4C84C47-4411-FA34-80C6-9966983A3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88" r="29312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9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A7647-A6AE-034B-AD3E-B69BFCD1E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00810" y="2506288"/>
            <a:ext cx="6891190" cy="448305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sz="3000" dirty="0"/>
              <a:t>What is the Primary Source of Revenue?</a:t>
            </a:r>
          </a:p>
          <a:p>
            <a:r>
              <a:rPr lang="en-US" sz="3000" dirty="0"/>
              <a:t>Total from the sales of goods or services</a:t>
            </a:r>
          </a:p>
          <a:p>
            <a:endParaRPr lang="en-US" sz="3000" dirty="0"/>
          </a:p>
          <a:p>
            <a:pPr marL="0" indent="0">
              <a:buNone/>
            </a:pPr>
            <a:r>
              <a:rPr lang="en-US" sz="3000" dirty="0"/>
              <a:t>Other Sources</a:t>
            </a:r>
          </a:p>
          <a:p>
            <a:r>
              <a:rPr lang="en-US" sz="3000" dirty="0"/>
              <a:t>Subscriptions based pricing</a:t>
            </a:r>
          </a:p>
          <a:p>
            <a:r>
              <a:rPr lang="en-US" sz="3000" dirty="0"/>
              <a:t>Licensing – sell their copyrighted materials</a:t>
            </a:r>
          </a:p>
          <a:p>
            <a:r>
              <a:rPr lang="en-US" sz="3000" dirty="0"/>
              <a:t>Advertising and Sponsorships </a:t>
            </a:r>
          </a:p>
          <a:p>
            <a:r>
              <a:rPr lang="en-US" sz="3000" dirty="0"/>
              <a:t>Interest on their investments</a:t>
            </a:r>
          </a:p>
          <a:p>
            <a:pPr marL="0"/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2131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D63C5-A163-AB75-5E4C-82C0BD78BFBE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54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Sources of Expenses?</a:t>
            </a:r>
          </a:p>
        </p:txBody>
      </p:sp>
      <p:sp>
        <p:nvSpPr>
          <p:cNvPr id="717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D4994-C70B-98DC-631C-01EEF598B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6286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sz="3200" u="sng" dirty="0">
                <a:solidFill>
                  <a:srgbClr val="FF0000"/>
                </a:solidFill>
              </a:rPr>
              <a:t>Expenses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dirty="0"/>
              <a:t>costs incurred by a business in the process of generating revenue</a:t>
            </a:r>
          </a:p>
          <a:p>
            <a:pPr marL="0" indent="0" fontAlgn="base">
              <a:buNone/>
            </a:pPr>
            <a:r>
              <a:rPr lang="en-US" sz="2200" dirty="0"/>
              <a:t>Some common Examples include:</a:t>
            </a:r>
          </a:p>
          <a:p>
            <a:pPr fontAlgn="base"/>
            <a:r>
              <a:rPr lang="en-US" sz="2200" dirty="0"/>
              <a:t>Cost to producing products or buying products to sell</a:t>
            </a:r>
          </a:p>
          <a:p>
            <a:pPr fontAlgn="base"/>
            <a:r>
              <a:rPr lang="en-US" sz="2200" dirty="0"/>
              <a:t>Labor costs</a:t>
            </a:r>
          </a:p>
          <a:p>
            <a:pPr fontAlgn="base"/>
            <a:r>
              <a:rPr lang="en-US" sz="2200" dirty="0"/>
              <a:t>Rent/Mortgage </a:t>
            </a:r>
          </a:p>
          <a:p>
            <a:pPr fontAlgn="base"/>
            <a:r>
              <a:rPr lang="en-US" sz="2200" dirty="0"/>
              <a:t>Utilities (lights, heat, water </a:t>
            </a:r>
            <a:r>
              <a:rPr lang="en-US" sz="2200" dirty="0" err="1"/>
              <a:t>etc</a:t>
            </a:r>
            <a:r>
              <a:rPr lang="en-US" sz="2200" dirty="0"/>
              <a:t>…)</a:t>
            </a:r>
          </a:p>
          <a:p>
            <a:pPr fontAlgn="base"/>
            <a:r>
              <a:rPr lang="en-US" sz="2200" dirty="0"/>
              <a:t>Advertising</a:t>
            </a:r>
          </a:p>
          <a:p>
            <a:pPr fontAlgn="base"/>
            <a:r>
              <a:rPr lang="en-US" sz="2200" dirty="0"/>
              <a:t>Insurance</a:t>
            </a:r>
          </a:p>
          <a:p>
            <a:pPr fontAlgn="base"/>
            <a:r>
              <a:rPr lang="en-US" sz="2200" dirty="0"/>
              <a:t>Taxes</a:t>
            </a:r>
          </a:p>
        </p:txBody>
      </p:sp>
      <p:pic>
        <p:nvPicPr>
          <p:cNvPr id="7170" name="Picture 2" descr="How To Stick To A Budget: 9 Ways To ...">
            <a:extLst>
              <a:ext uri="{FF2B5EF4-FFF2-40B4-BE49-F238E27FC236}">
                <a16:creationId xmlns:a16="http://schemas.microsoft.com/office/drawing/2014/main" id="{AF199967-2E63-9576-1A1B-0075149F34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26" r="27899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18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1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2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2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2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Content Placeholder 6">
                <a:extLst>
                  <a:ext uri="{FF2B5EF4-FFF2-40B4-BE49-F238E27FC236}">
                    <a16:creationId xmlns:a16="http://schemas.microsoft.com/office/drawing/2014/main" id="{9C50CA85-28D2-2039-64A8-65C7E7C6234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93815621"/>
                  </p:ext>
                </p:extLst>
              </p:nvPr>
            </p:nvGraphicFramePr>
            <p:xfrm>
              <a:off x="838200" y="279400"/>
              <a:ext cx="10871200" cy="63627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Content Placeholder 6">
                <a:extLst>
                  <a:ext uri="{FF2B5EF4-FFF2-40B4-BE49-F238E27FC236}">
                    <a16:creationId xmlns:a16="http://schemas.microsoft.com/office/drawing/2014/main" id="{9C50CA85-28D2-2039-64A8-65C7E7C623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279400"/>
                <a:ext cx="10871200" cy="63627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257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06B62-E94A-4E96-B199-EA4A6F91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511643" cy="832757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How Do Businesses Use Their Profits?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45BB3-D312-46C6-B119-3871ABF6B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895682"/>
            <a:ext cx="11087101" cy="5066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+mj-lt"/>
              </a:rPr>
              <a:t>Various Ways:</a:t>
            </a:r>
          </a:p>
          <a:p>
            <a:r>
              <a:rPr lang="en-US" sz="3200" dirty="0">
                <a:latin typeface="+mj-lt"/>
              </a:rPr>
              <a:t>Investing in R&amp;D - research and development (New products)</a:t>
            </a:r>
          </a:p>
          <a:p>
            <a:r>
              <a:rPr lang="en-US" sz="3200" dirty="0">
                <a:latin typeface="+mj-lt"/>
              </a:rPr>
              <a:t>Rewarding owners and shareholders</a:t>
            </a:r>
          </a:p>
          <a:p>
            <a:r>
              <a:rPr lang="en-US" sz="3200" dirty="0">
                <a:latin typeface="+mj-lt"/>
              </a:rPr>
              <a:t>Expanding operations (global)</a:t>
            </a:r>
          </a:p>
          <a:p>
            <a:r>
              <a:rPr lang="en-US" sz="3200" dirty="0">
                <a:latin typeface="+mj-lt"/>
              </a:rPr>
              <a:t>Investing in marketing</a:t>
            </a:r>
          </a:p>
          <a:p>
            <a:r>
              <a:rPr lang="en-US" sz="3200" dirty="0">
                <a:latin typeface="+mj-lt"/>
              </a:rPr>
              <a:t>Repaying any debts</a:t>
            </a:r>
          </a:p>
          <a:p>
            <a:r>
              <a:rPr lang="en-US" sz="3200" dirty="0">
                <a:latin typeface="+mj-lt"/>
              </a:rPr>
              <a:t>Improving employee compensation</a:t>
            </a:r>
          </a:p>
          <a:p>
            <a:r>
              <a:rPr lang="en-US" sz="3200" dirty="0">
                <a:latin typeface="+mj-lt"/>
              </a:rPr>
              <a:t>Supporting social and environmental initiatives</a:t>
            </a:r>
          </a:p>
          <a:p>
            <a:r>
              <a:rPr lang="en-US" sz="3200" dirty="0"/>
              <a:t>Reinvesting in the business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CBF4A1-5AC4-0CB4-F662-E3815F2DAC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9937" r="21103"/>
          <a:stretch/>
        </p:blipFill>
        <p:spPr>
          <a:xfrm>
            <a:off x="9086850" y="1943100"/>
            <a:ext cx="2729907" cy="463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5" name="Rectangle 922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7" name="Rectangle 922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9" name="Rectangle 922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1" name="Rectangle 923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A7647-A6AE-034B-AD3E-B69BFCD1E35F}"/>
              </a:ext>
            </a:extLst>
          </p:cNvPr>
          <p:cNvSpPr>
            <a:spLocks/>
          </p:cNvSpPr>
          <p:nvPr/>
        </p:nvSpPr>
        <p:spPr>
          <a:xfrm>
            <a:off x="6349114" y="341596"/>
            <a:ext cx="5703588" cy="4297401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1014984">
              <a:spcAft>
                <a:spcPts val="600"/>
              </a:spcAft>
            </a:pPr>
            <a:r>
              <a:rPr lang="en-US" sz="3552" dirty="0">
                <a:solidFill>
                  <a:srgbClr val="FF0000"/>
                </a:solidFill>
                <a:latin typeface="+mj-lt"/>
                <a:cs typeface="Calibri Light" panose="020F0302020204030204" pitchFamily="34" charset="0"/>
              </a:rPr>
              <a:t>Loss: </a:t>
            </a:r>
            <a:r>
              <a:rPr lang="en-US" sz="3552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When a business </a:t>
            </a:r>
            <a:br>
              <a:rPr lang="en-US" sz="3552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</a:br>
            <a:r>
              <a:rPr lang="en-US" sz="3552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spends more than </a:t>
            </a:r>
          </a:p>
          <a:p>
            <a:pPr algn="ctr" defTabSz="1014984">
              <a:spcAft>
                <a:spcPts val="600"/>
              </a:spcAft>
            </a:pPr>
            <a:r>
              <a:rPr lang="en-US" sz="3552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they earn</a:t>
            </a:r>
          </a:p>
          <a:p>
            <a:pPr algn="ctr" defTabSz="1014984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(More Expenses than Revenue)</a:t>
            </a:r>
          </a:p>
        </p:txBody>
      </p:sp>
      <p:pic>
        <p:nvPicPr>
          <p:cNvPr id="9220" name="Picture 4" descr="Profit and Loss: Formulas, Definition, Tricks, and Examples">
            <a:extLst>
              <a:ext uri="{FF2B5EF4-FFF2-40B4-BE49-F238E27FC236}">
                <a16:creationId xmlns:a16="http://schemas.microsoft.com/office/drawing/2014/main" id="{824B0883-1A28-10FC-8718-710F20AE0B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34"/>
          <a:stretch/>
        </p:blipFill>
        <p:spPr bwMode="auto">
          <a:xfrm>
            <a:off x="1329747" y="2654803"/>
            <a:ext cx="4360943" cy="417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EE97CF-87B1-D6E6-DC31-9F16A6374408}"/>
              </a:ext>
            </a:extLst>
          </p:cNvPr>
          <p:cNvSpPr txBox="1">
            <a:spLocks/>
          </p:cNvSpPr>
          <p:nvPr/>
        </p:nvSpPr>
        <p:spPr>
          <a:xfrm>
            <a:off x="946304" y="411579"/>
            <a:ext cx="4837286" cy="4297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1014984">
              <a:spcBef>
                <a:spcPts val="1110"/>
              </a:spcBef>
              <a:buNone/>
            </a:pPr>
            <a:r>
              <a:rPr lang="en-US" sz="3552" kern="1200" dirty="0">
                <a:solidFill>
                  <a:srgbClr val="FF0000"/>
                </a:solidFill>
                <a:latin typeface="+mj-lt"/>
                <a:cs typeface="Calibri Light" panose="020F0302020204030204" pitchFamily="34" charset="0"/>
              </a:rPr>
              <a:t>Profit</a:t>
            </a:r>
            <a:r>
              <a:rPr lang="en-US" sz="3552" kern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:  When a business earns more than they spend </a:t>
            </a:r>
          </a:p>
          <a:p>
            <a:pPr marL="0" indent="0" algn="ctr" defTabSz="1014984">
              <a:spcBef>
                <a:spcPts val="1110"/>
              </a:spcBef>
              <a:buNone/>
            </a:pPr>
            <a:r>
              <a:rPr lang="en-US" sz="2400" kern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(More Revenue than Expenses)</a:t>
            </a:r>
            <a:endParaRPr lang="en-US" sz="32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</p:txBody>
      </p:sp>
      <p:pic>
        <p:nvPicPr>
          <p:cNvPr id="4" name="Picture 4" descr="Profit and Loss: Formulas, Definition, Tricks, and Examples">
            <a:extLst>
              <a:ext uri="{FF2B5EF4-FFF2-40B4-BE49-F238E27FC236}">
                <a16:creationId xmlns:a16="http://schemas.microsoft.com/office/drawing/2014/main" id="{B0F408AA-45EE-C7D0-A926-4CAF8F20C3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14" t="21" r="-80" b="-21"/>
          <a:stretch/>
        </p:blipFill>
        <p:spPr bwMode="auto">
          <a:xfrm>
            <a:off x="7020437" y="2654802"/>
            <a:ext cx="4360943" cy="417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671934B8-5F63-828E-6297-9091B8F8AFA3}"/>
              </a:ext>
            </a:extLst>
          </p:cNvPr>
          <p:cNvSpPr/>
          <p:nvPr/>
        </p:nvSpPr>
        <p:spPr>
          <a:xfrm>
            <a:off x="4953000" y="3810000"/>
            <a:ext cx="1393802" cy="10922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am smiling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971583ED-86D9-A30F-C202-0A7D89833021}"/>
              </a:ext>
            </a:extLst>
          </p:cNvPr>
          <p:cNvSpPr/>
          <p:nvPr/>
        </p:nvSpPr>
        <p:spPr>
          <a:xfrm>
            <a:off x="7018124" y="3754599"/>
            <a:ext cx="1617875" cy="10922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am frowning</a:t>
            </a:r>
          </a:p>
        </p:txBody>
      </p:sp>
    </p:spTree>
    <p:extLst>
      <p:ext uri="{BB962C8B-B14F-4D97-AF65-F5344CB8AC3E}">
        <p14:creationId xmlns:p14="http://schemas.microsoft.com/office/powerpoint/2010/main" val="121626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FE1DE-EADD-8585-F746-DDD07365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Assignment</a:t>
            </a: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4C48F3-8DDB-8377-C404-382565185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1.  Complete the Quick Write Activity in your packet.</a:t>
            </a:r>
          </a:p>
          <a:p>
            <a:r>
              <a:rPr lang="en-US" sz="2800" dirty="0"/>
              <a:t>2. Complete the Google Classroom Assignment Posted on Google Classroom: </a:t>
            </a:r>
            <a:r>
              <a:rPr lang="en-US" sz="3200" b="1" i="0" dirty="0">
                <a:effectLst/>
                <a:highlight>
                  <a:srgbClr val="FFFFFF"/>
                </a:highlight>
                <a:latin typeface="var(--ds-font-family-heading,Proxima Nova,&quot;Helvetica Neue&quot;,Helvetica,Arial,sans-serif)"/>
              </a:rPr>
              <a:t>Profit and Loss Digital Math Activity</a:t>
            </a:r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CC4EAEDA-31E0-A76E-A095-DE1EAC75B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0"/>
            <a:ext cx="6911975" cy="691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The Power of Quick Writes - Keys to ...">
            <a:extLst>
              <a:ext uri="{FF2B5EF4-FFF2-40B4-BE49-F238E27FC236}">
                <a16:creationId xmlns:a16="http://schemas.microsoft.com/office/drawing/2014/main" id="{0D6582BF-970E-6AF1-F79A-F6DA19347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400" y="4736894"/>
            <a:ext cx="2222500" cy="153928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oogle Classroom Assignment Submission ...">
            <a:extLst>
              <a:ext uri="{FF2B5EF4-FFF2-40B4-BE49-F238E27FC236}">
                <a16:creationId xmlns:a16="http://schemas.microsoft.com/office/drawing/2014/main" id="{8762B8C5-0647-AD08-9219-849CC140B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775" y="4736894"/>
            <a:ext cx="291465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162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webextensions/webextension1.xml><?xml version="1.0" encoding="utf-8"?>
<we:webextension xmlns:we="http://schemas.microsoft.com/office/webextensions/webextension/2010/11" id="{C055CF7B-E543-4A1C-B189-64AD0113F45F}">
  <we:reference id="wa104218073" version="3.0.0.1" store="en-US" storeType="OMEX"/>
  <we:alternateReferences>
    <we:reference id="WA104218073" version="3.0.0.1" store="WA104218073" storeType="OMEX"/>
  </we:alternateReferences>
  <we:properties>
    <we:property name="appSlideData" value="{&quot;slideId&quot;:655,&quot;confidenceLevel&quot;:2}"/>
    <we:property name="url" value="&quot;free_text_poll/JLNY8hv3QGx3TElS6tlUh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18287</TotalTime>
  <Words>258</Words>
  <Application>Microsoft Office PowerPoint</Application>
  <PresentationFormat>Widescreen</PresentationFormat>
  <Paragraphs>53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var(--ds-font-family-heading,Proxima Nova,"Helvetica Neue",Helvetica,Arial,sans-serif)</vt:lpstr>
      <vt:lpstr>Office Theme</vt:lpstr>
      <vt:lpstr>What is Revenue</vt:lpstr>
      <vt:lpstr>PowerPoint Presentation</vt:lpstr>
      <vt:lpstr>PowerPoint Presentation</vt:lpstr>
      <vt:lpstr>PowerPoint Presentation</vt:lpstr>
      <vt:lpstr>PowerPoint Presentation</vt:lpstr>
      <vt:lpstr>How Do Businesses Use Their Profits?</vt:lpstr>
      <vt:lpstr>PowerPoint Presentation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Accounting</dc:title>
  <dc:creator>Microsoft Office User</dc:creator>
  <cp:lastModifiedBy>Cassie Vetter</cp:lastModifiedBy>
  <cp:revision>334</cp:revision>
  <cp:lastPrinted>2023-07-26T01:17:01Z</cp:lastPrinted>
  <dcterms:created xsi:type="dcterms:W3CDTF">2023-04-17T18:10:03Z</dcterms:created>
  <dcterms:modified xsi:type="dcterms:W3CDTF">2025-01-28T19:01:45Z</dcterms:modified>
</cp:coreProperties>
</file>